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73D0F9-2619-4532-978D-B53213084E3E}" type="doc">
      <dgm:prSet loTypeId="urn:microsoft.com/office/officeart/2005/8/layout/pyramid1" loCatId="pyramid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fi-FI"/>
        </a:p>
      </dgm:t>
    </dgm:pt>
    <dgm:pt modelId="{692ECE9E-5C7F-47E4-A0FC-BFC256D921A3}">
      <dgm:prSet phldrT="[Teksti]" custT="1"/>
      <dgm:spPr/>
      <dgm:t>
        <a:bodyPr tIns="28800" anchor="ctr" anchorCtr="0"/>
        <a:lstStyle/>
        <a:p>
          <a:r>
            <a:rPr lang="fi-FI" sz="1800" dirty="0"/>
            <a:t>REFLECTS</a:t>
          </a:r>
        </a:p>
      </dgm:t>
    </dgm:pt>
    <dgm:pt modelId="{CE310308-B423-4BDC-ADB3-90A272813769}" type="parTrans" cxnId="{70D1CD1C-DE28-4122-953F-5D05345904E5}">
      <dgm:prSet/>
      <dgm:spPr/>
      <dgm:t>
        <a:bodyPr/>
        <a:lstStyle/>
        <a:p>
          <a:endParaRPr lang="fi-FI"/>
        </a:p>
      </dgm:t>
    </dgm:pt>
    <dgm:pt modelId="{BBE1A620-A5D7-4AC4-AC55-BFA0EC901522}" type="sibTrans" cxnId="{70D1CD1C-DE28-4122-953F-5D05345904E5}">
      <dgm:prSet/>
      <dgm:spPr/>
      <dgm:t>
        <a:bodyPr/>
        <a:lstStyle/>
        <a:p>
          <a:endParaRPr lang="fi-FI"/>
        </a:p>
      </dgm:t>
    </dgm:pt>
    <dgm:pt modelId="{618BF107-2C04-434B-AD2A-C745FDE8FDB9}">
      <dgm:prSet phldrT="[Teksti]" custT="1"/>
      <dgm:spPr/>
      <dgm:t>
        <a:bodyPr/>
        <a:lstStyle/>
        <a:p>
          <a:r>
            <a:rPr lang="fi-FI" sz="1800" dirty="0"/>
            <a:t>ACTS</a:t>
          </a:r>
        </a:p>
      </dgm:t>
    </dgm:pt>
    <dgm:pt modelId="{EF1C8D47-1695-4BB9-B737-9CC3CC85D40C}" type="parTrans" cxnId="{CB85CA5E-A917-4291-936B-CB714BFF4891}">
      <dgm:prSet/>
      <dgm:spPr/>
      <dgm:t>
        <a:bodyPr/>
        <a:lstStyle/>
        <a:p>
          <a:endParaRPr lang="fi-FI"/>
        </a:p>
      </dgm:t>
    </dgm:pt>
    <dgm:pt modelId="{09D4C4AD-C08A-42D3-A869-D5D212F048F9}" type="sibTrans" cxnId="{CB85CA5E-A917-4291-936B-CB714BFF4891}">
      <dgm:prSet/>
      <dgm:spPr/>
      <dgm:t>
        <a:bodyPr/>
        <a:lstStyle/>
        <a:p>
          <a:endParaRPr lang="fi-FI"/>
        </a:p>
      </dgm:t>
    </dgm:pt>
    <dgm:pt modelId="{0AC6CDEF-3D4B-4CA5-96B8-D4B6A9122C6C}">
      <dgm:prSet phldrT="[Teksti]" custT="1"/>
      <dgm:spPr/>
      <dgm:t>
        <a:bodyPr/>
        <a:lstStyle/>
        <a:p>
          <a:r>
            <a:rPr lang="fi-FI" sz="1800" dirty="0"/>
            <a:t>KNOWS HOW TO ACT</a:t>
          </a:r>
        </a:p>
      </dgm:t>
    </dgm:pt>
    <dgm:pt modelId="{83441904-AB10-4024-B5A7-F23481921B72}" type="parTrans" cxnId="{3DBAF117-7065-4C11-AC79-701F414C56FE}">
      <dgm:prSet/>
      <dgm:spPr/>
      <dgm:t>
        <a:bodyPr/>
        <a:lstStyle/>
        <a:p>
          <a:endParaRPr lang="fi-FI"/>
        </a:p>
      </dgm:t>
    </dgm:pt>
    <dgm:pt modelId="{9A4944E2-E6F9-4107-AB0F-376E655A086D}" type="sibTrans" cxnId="{3DBAF117-7065-4C11-AC79-701F414C56FE}">
      <dgm:prSet/>
      <dgm:spPr/>
      <dgm:t>
        <a:bodyPr/>
        <a:lstStyle/>
        <a:p>
          <a:endParaRPr lang="fi-FI"/>
        </a:p>
      </dgm:t>
    </dgm:pt>
    <dgm:pt modelId="{17B3D4F7-4744-4936-86D4-8CEE14064377}">
      <dgm:prSet phldrT="[Teksti]" custT="1"/>
      <dgm:spPr/>
      <dgm:t>
        <a:bodyPr/>
        <a:lstStyle/>
        <a:p>
          <a:r>
            <a:rPr lang="fi-FI" sz="1800" dirty="0"/>
            <a:t>UNDERSTANDS</a:t>
          </a:r>
        </a:p>
        <a:p>
          <a:r>
            <a:rPr lang="fi-FI" sz="1800" dirty="0" err="1"/>
            <a:t>Considers</a:t>
          </a:r>
          <a:r>
            <a:rPr lang="fi-FI" sz="1800" dirty="0"/>
            <a:t>, </a:t>
          </a:r>
          <a:r>
            <a:rPr lang="fi-FI" sz="1800" dirty="0" err="1"/>
            <a:t>examines</a:t>
          </a:r>
          <a:endParaRPr lang="fi-FI" sz="1800" dirty="0"/>
        </a:p>
      </dgm:t>
    </dgm:pt>
    <dgm:pt modelId="{02B0BAD7-DA93-4D11-BCFB-DE6AF2AEF9D0}" type="parTrans" cxnId="{274284D6-F9BF-4715-B7F2-15779DA6920F}">
      <dgm:prSet/>
      <dgm:spPr/>
      <dgm:t>
        <a:bodyPr/>
        <a:lstStyle/>
        <a:p>
          <a:endParaRPr lang="fi-FI"/>
        </a:p>
      </dgm:t>
    </dgm:pt>
    <dgm:pt modelId="{F5A08FB7-B659-4821-B82C-ED242EE9CD39}" type="sibTrans" cxnId="{274284D6-F9BF-4715-B7F2-15779DA6920F}">
      <dgm:prSet/>
      <dgm:spPr/>
      <dgm:t>
        <a:bodyPr/>
        <a:lstStyle/>
        <a:p>
          <a:endParaRPr lang="fi-FI"/>
        </a:p>
      </dgm:t>
    </dgm:pt>
    <dgm:pt modelId="{4169F03F-EEDA-4ED3-B3EC-15A0A0DF7E08}">
      <dgm:prSet phldrT="[Teksti]" custT="1"/>
      <dgm:spPr/>
      <dgm:t>
        <a:bodyPr/>
        <a:lstStyle/>
        <a:p>
          <a:endParaRPr lang="fi-FI" sz="1800" dirty="0"/>
        </a:p>
        <a:p>
          <a:r>
            <a:rPr lang="fi-FI" sz="1800" dirty="0"/>
            <a:t>KNOWS</a:t>
          </a:r>
        </a:p>
        <a:p>
          <a:r>
            <a:rPr lang="fi-FI" sz="1800" dirty="0" err="1"/>
            <a:t>Examines</a:t>
          </a:r>
          <a:endParaRPr lang="fi-FI" sz="1800" dirty="0"/>
        </a:p>
        <a:p>
          <a:endParaRPr lang="fi-FI" sz="1400" dirty="0"/>
        </a:p>
      </dgm:t>
    </dgm:pt>
    <dgm:pt modelId="{E20D2A3C-33D3-40B4-8031-9F62128809B7}" type="parTrans" cxnId="{F8D8730E-F735-4E29-B1F0-C84EA9B2FBA3}">
      <dgm:prSet/>
      <dgm:spPr/>
      <dgm:t>
        <a:bodyPr/>
        <a:lstStyle/>
        <a:p>
          <a:endParaRPr lang="fi-FI"/>
        </a:p>
      </dgm:t>
    </dgm:pt>
    <dgm:pt modelId="{8AE6A8BA-756F-4F9D-A4E0-1F0746F1F409}" type="sibTrans" cxnId="{F8D8730E-F735-4E29-B1F0-C84EA9B2FBA3}">
      <dgm:prSet/>
      <dgm:spPr/>
      <dgm:t>
        <a:bodyPr/>
        <a:lstStyle/>
        <a:p>
          <a:endParaRPr lang="fi-FI"/>
        </a:p>
      </dgm:t>
    </dgm:pt>
    <dgm:pt modelId="{96D02CCE-2F02-4CB2-93A1-F55C02D7F343}" type="pres">
      <dgm:prSet presAssocID="{4F73D0F9-2619-4532-978D-B53213084E3E}" presName="Name0" presStyleCnt="0">
        <dgm:presLayoutVars>
          <dgm:dir/>
          <dgm:animLvl val="lvl"/>
          <dgm:resizeHandles val="exact"/>
        </dgm:presLayoutVars>
      </dgm:prSet>
      <dgm:spPr/>
    </dgm:pt>
    <dgm:pt modelId="{49F4DE5A-B044-41B7-AF5D-ACA4623824FC}" type="pres">
      <dgm:prSet presAssocID="{692ECE9E-5C7F-47E4-A0FC-BFC256D921A3}" presName="Name8" presStyleCnt="0"/>
      <dgm:spPr/>
    </dgm:pt>
    <dgm:pt modelId="{36004CB7-2A91-48B8-ACD6-6B5A4D79AB80}" type="pres">
      <dgm:prSet presAssocID="{692ECE9E-5C7F-47E4-A0FC-BFC256D921A3}" presName="level" presStyleLbl="node1" presStyleIdx="0" presStyleCnt="5" custLinFactNeighborY="1040">
        <dgm:presLayoutVars>
          <dgm:chMax val="1"/>
          <dgm:bulletEnabled val="1"/>
        </dgm:presLayoutVars>
      </dgm:prSet>
      <dgm:spPr/>
    </dgm:pt>
    <dgm:pt modelId="{A92A1F78-15F0-4A03-8473-640429E81385}" type="pres">
      <dgm:prSet presAssocID="{692ECE9E-5C7F-47E4-A0FC-BFC256D921A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0F7DD7B-0C03-49B8-B2F0-D2ACAD048222}" type="pres">
      <dgm:prSet presAssocID="{618BF107-2C04-434B-AD2A-C745FDE8FDB9}" presName="Name8" presStyleCnt="0"/>
      <dgm:spPr/>
    </dgm:pt>
    <dgm:pt modelId="{3708C796-8E9A-46D9-BAD3-54DCA10678D2}" type="pres">
      <dgm:prSet presAssocID="{618BF107-2C04-434B-AD2A-C745FDE8FDB9}" presName="level" presStyleLbl="node1" presStyleIdx="1" presStyleCnt="5" custLinFactNeighborY="1040">
        <dgm:presLayoutVars>
          <dgm:chMax val="1"/>
          <dgm:bulletEnabled val="1"/>
        </dgm:presLayoutVars>
      </dgm:prSet>
      <dgm:spPr/>
    </dgm:pt>
    <dgm:pt modelId="{E00BBD87-8464-4036-AE83-FABAEB59D5BB}" type="pres">
      <dgm:prSet presAssocID="{618BF107-2C04-434B-AD2A-C745FDE8FDB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6704248-E5EB-457C-A9D9-18A3E5D99323}" type="pres">
      <dgm:prSet presAssocID="{0AC6CDEF-3D4B-4CA5-96B8-D4B6A9122C6C}" presName="Name8" presStyleCnt="0"/>
      <dgm:spPr/>
    </dgm:pt>
    <dgm:pt modelId="{FC73199E-D0C1-44A9-B834-7CB140A7B614}" type="pres">
      <dgm:prSet presAssocID="{0AC6CDEF-3D4B-4CA5-96B8-D4B6A9122C6C}" presName="level" presStyleLbl="node1" presStyleIdx="2" presStyleCnt="5" custLinFactNeighborX="46" custLinFactNeighborY="1020">
        <dgm:presLayoutVars>
          <dgm:chMax val="1"/>
          <dgm:bulletEnabled val="1"/>
        </dgm:presLayoutVars>
      </dgm:prSet>
      <dgm:spPr/>
    </dgm:pt>
    <dgm:pt modelId="{830BD0A3-E868-472A-8123-394388DB700D}" type="pres">
      <dgm:prSet presAssocID="{0AC6CDEF-3D4B-4CA5-96B8-D4B6A9122C6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7A67C32-238D-4FAE-9009-0F7186115D5E}" type="pres">
      <dgm:prSet presAssocID="{17B3D4F7-4744-4936-86D4-8CEE14064377}" presName="Name8" presStyleCnt="0"/>
      <dgm:spPr/>
    </dgm:pt>
    <dgm:pt modelId="{BE06B7D7-F315-401A-A927-8B0DF51E87BF}" type="pres">
      <dgm:prSet presAssocID="{17B3D4F7-4744-4936-86D4-8CEE14064377}" presName="level" presStyleLbl="node1" presStyleIdx="3" presStyleCnt="5">
        <dgm:presLayoutVars>
          <dgm:chMax val="1"/>
          <dgm:bulletEnabled val="1"/>
        </dgm:presLayoutVars>
      </dgm:prSet>
      <dgm:spPr/>
    </dgm:pt>
    <dgm:pt modelId="{1BE4AFD2-756C-4323-B025-06D8A46A1748}" type="pres">
      <dgm:prSet presAssocID="{17B3D4F7-4744-4936-86D4-8CEE1406437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E1A5F42-3D01-4E1A-AE1D-0BE13FCDB123}" type="pres">
      <dgm:prSet presAssocID="{4169F03F-EEDA-4ED3-B3EC-15A0A0DF7E08}" presName="Name8" presStyleCnt="0"/>
      <dgm:spPr/>
    </dgm:pt>
    <dgm:pt modelId="{BDC491FC-00D6-499B-BCF1-39E8E7110784}" type="pres">
      <dgm:prSet presAssocID="{4169F03F-EEDA-4ED3-B3EC-15A0A0DF7E08}" presName="level" presStyleLbl="node1" presStyleIdx="4" presStyleCnt="5">
        <dgm:presLayoutVars>
          <dgm:chMax val="1"/>
          <dgm:bulletEnabled val="1"/>
        </dgm:presLayoutVars>
      </dgm:prSet>
      <dgm:spPr/>
    </dgm:pt>
    <dgm:pt modelId="{1C442EC5-0D00-4310-8C69-1E144CCF061A}" type="pres">
      <dgm:prSet presAssocID="{4169F03F-EEDA-4ED3-B3EC-15A0A0DF7E0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69A580A-82EF-4D03-99A9-CBA54850667A}" type="presOf" srcId="{0AC6CDEF-3D4B-4CA5-96B8-D4B6A9122C6C}" destId="{FC73199E-D0C1-44A9-B834-7CB140A7B614}" srcOrd="0" destOrd="0" presId="urn:microsoft.com/office/officeart/2005/8/layout/pyramid1"/>
    <dgm:cxn modelId="{F8D8730E-F735-4E29-B1F0-C84EA9B2FBA3}" srcId="{4F73D0F9-2619-4532-978D-B53213084E3E}" destId="{4169F03F-EEDA-4ED3-B3EC-15A0A0DF7E08}" srcOrd="4" destOrd="0" parTransId="{E20D2A3C-33D3-40B4-8031-9F62128809B7}" sibTransId="{8AE6A8BA-756F-4F9D-A4E0-1F0746F1F409}"/>
    <dgm:cxn modelId="{26670B10-F0BE-4A15-A2BE-8338B352157F}" type="presOf" srcId="{692ECE9E-5C7F-47E4-A0FC-BFC256D921A3}" destId="{A92A1F78-15F0-4A03-8473-640429E81385}" srcOrd="1" destOrd="0" presId="urn:microsoft.com/office/officeart/2005/8/layout/pyramid1"/>
    <dgm:cxn modelId="{21DCE312-9C47-41DD-A3CA-10D601D540AA}" type="presOf" srcId="{17B3D4F7-4744-4936-86D4-8CEE14064377}" destId="{1BE4AFD2-756C-4323-B025-06D8A46A1748}" srcOrd="1" destOrd="0" presId="urn:microsoft.com/office/officeart/2005/8/layout/pyramid1"/>
    <dgm:cxn modelId="{3DBAF117-7065-4C11-AC79-701F414C56FE}" srcId="{4F73D0F9-2619-4532-978D-B53213084E3E}" destId="{0AC6CDEF-3D4B-4CA5-96B8-D4B6A9122C6C}" srcOrd="2" destOrd="0" parTransId="{83441904-AB10-4024-B5A7-F23481921B72}" sibTransId="{9A4944E2-E6F9-4107-AB0F-376E655A086D}"/>
    <dgm:cxn modelId="{70D1CD1C-DE28-4122-953F-5D05345904E5}" srcId="{4F73D0F9-2619-4532-978D-B53213084E3E}" destId="{692ECE9E-5C7F-47E4-A0FC-BFC256D921A3}" srcOrd="0" destOrd="0" parTransId="{CE310308-B423-4BDC-ADB3-90A272813769}" sibTransId="{BBE1A620-A5D7-4AC4-AC55-BFA0EC901522}"/>
    <dgm:cxn modelId="{6DAD862B-ABB4-4767-95DF-DF3136043717}" type="presOf" srcId="{618BF107-2C04-434B-AD2A-C745FDE8FDB9}" destId="{3708C796-8E9A-46D9-BAD3-54DCA10678D2}" srcOrd="0" destOrd="0" presId="urn:microsoft.com/office/officeart/2005/8/layout/pyramid1"/>
    <dgm:cxn modelId="{00D5DB3D-9142-4D15-AE71-F82D456C459C}" type="presOf" srcId="{692ECE9E-5C7F-47E4-A0FC-BFC256D921A3}" destId="{36004CB7-2A91-48B8-ACD6-6B5A4D79AB80}" srcOrd="0" destOrd="0" presId="urn:microsoft.com/office/officeart/2005/8/layout/pyramid1"/>
    <dgm:cxn modelId="{CB85CA5E-A917-4291-936B-CB714BFF4891}" srcId="{4F73D0F9-2619-4532-978D-B53213084E3E}" destId="{618BF107-2C04-434B-AD2A-C745FDE8FDB9}" srcOrd="1" destOrd="0" parTransId="{EF1C8D47-1695-4BB9-B737-9CC3CC85D40C}" sibTransId="{09D4C4AD-C08A-42D3-A869-D5D212F048F9}"/>
    <dgm:cxn modelId="{15BA9E88-8D5B-4924-899D-AB4C342705A0}" type="presOf" srcId="{17B3D4F7-4744-4936-86D4-8CEE14064377}" destId="{BE06B7D7-F315-401A-A927-8B0DF51E87BF}" srcOrd="0" destOrd="0" presId="urn:microsoft.com/office/officeart/2005/8/layout/pyramid1"/>
    <dgm:cxn modelId="{90EE719F-195C-4708-93CB-6FBEFCDC7A9D}" type="presOf" srcId="{4F73D0F9-2619-4532-978D-B53213084E3E}" destId="{96D02CCE-2F02-4CB2-93A1-F55C02D7F343}" srcOrd="0" destOrd="0" presId="urn:microsoft.com/office/officeart/2005/8/layout/pyramid1"/>
    <dgm:cxn modelId="{C636F9AB-2EB1-4A36-AEF0-0B9950D77DD9}" type="presOf" srcId="{4169F03F-EEDA-4ED3-B3EC-15A0A0DF7E08}" destId="{1C442EC5-0D00-4310-8C69-1E144CCF061A}" srcOrd="1" destOrd="0" presId="urn:microsoft.com/office/officeart/2005/8/layout/pyramid1"/>
    <dgm:cxn modelId="{274284D6-F9BF-4715-B7F2-15779DA6920F}" srcId="{4F73D0F9-2619-4532-978D-B53213084E3E}" destId="{17B3D4F7-4744-4936-86D4-8CEE14064377}" srcOrd="3" destOrd="0" parTransId="{02B0BAD7-DA93-4D11-BCFB-DE6AF2AEF9D0}" sibTransId="{F5A08FB7-B659-4821-B82C-ED242EE9CD39}"/>
    <dgm:cxn modelId="{03FC38EA-B8AF-4F6B-A387-43E26B604386}" type="presOf" srcId="{0AC6CDEF-3D4B-4CA5-96B8-D4B6A9122C6C}" destId="{830BD0A3-E868-472A-8123-394388DB700D}" srcOrd="1" destOrd="0" presId="urn:microsoft.com/office/officeart/2005/8/layout/pyramid1"/>
    <dgm:cxn modelId="{601C40EB-A881-4EC8-AF99-2DD320A07DF2}" type="presOf" srcId="{618BF107-2C04-434B-AD2A-C745FDE8FDB9}" destId="{E00BBD87-8464-4036-AE83-FABAEB59D5BB}" srcOrd="1" destOrd="0" presId="urn:microsoft.com/office/officeart/2005/8/layout/pyramid1"/>
    <dgm:cxn modelId="{BAD753F2-39A9-4F58-98BA-5D941546F9F2}" type="presOf" srcId="{4169F03F-EEDA-4ED3-B3EC-15A0A0DF7E08}" destId="{BDC491FC-00D6-499B-BCF1-39E8E7110784}" srcOrd="0" destOrd="0" presId="urn:microsoft.com/office/officeart/2005/8/layout/pyramid1"/>
    <dgm:cxn modelId="{AB20B35C-86BA-47F2-A874-A7E4FA9E6748}" type="presParOf" srcId="{96D02CCE-2F02-4CB2-93A1-F55C02D7F343}" destId="{49F4DE5A-B044-41B7-AF5D-ACA4623824FC}" srcOrd="0" destOrd="0" presId="urn:microsoft.com/office/officeart/2005/8/layout/pyramid1"/>
    <dgm:cxn modelId="{C36A4139-3DBE-498A-86A5-53B30541ECAA}" type="presParOf" srcId="{49F4DE5A-B044-41B7-AF5D-ACA4623824FC}" destId="{36004CB7-2A91-48B8-ACD6-6B5A4D79AB80}" srcOrd="0" destOrd="0" presId="urn:microsoft.com/office/officeart/2005/8/layout/pyramid1"/>
    <dgm:cxn modelId="{777DFECE-B6C3-4DE5-9A76-F3976E8A991F}" type="presParOf" srcId="{49F4DE5A-B044-41B7-AF5D-ACA4623824FC}" destId="{A92A1F78-15F0-4A03-8473-640429E81385}" srcOrd="1" destOrd="0" presId="urn:microsoft.com/office/officeart/2005/8/layout/pyramid1"/>
    <dgm:cxn modelId="{F1D33D78-B32E-4095-9FD3-B8972153824F}" type="presParOf" srcId="{96D02CCE-2F02-4CB2-93A1-F55C02D7F343}" destId="{30F7DD7B-0C03-49B8-B2F0-D2ACAD048222}" srcOrd="1" destOrd="0" presId="urn:microsoft.com/office/officeart/2005/8/layout/pyramid1"/>
    <dgm:cxn modelId="{1BB7AE9E-741C-4AA5-9363-6DAFB91CF619}" type="presParOf" srcId="{30F7DD7B-0C03-49B8-B2F0-D2ACAD048222}" destId="{3708C796-8E9A-46D9-BAD3-54DCA10678D2}" srcOrd="0" destOrd="0" presId="urn:microsoft.com/office/officeart/2005/8/layout/pyramid1"/>
    <dgm:cxn modelId="{238E0D46-A14F-40AD-B1B3-CCF296ADB6EF}" type="presParOf" srcId="{30F7DD7B-0C03-49B8-B2F0-D2ACAD048222}" destId="{E00BBD87-8464-4036-AE83-FABAEB59D5BB}" srcOrd="1" destOrd="0" presId="urn:microsoft.com/office/officeart/2005/8/layout/pyramid1"/>
    <dgm:cxn modelId="{3FFD5DC4-8F6C-41FF-BFEA-1E425AE4B3C2}" type="presParOf" srcId="{96D02CCE-2F02-4CB2-93A1-F55C02D7F343}" destId="{B6704248-E5EB-457C-A9D9-18A3E5D99323}" srcOrd="2" destOrd="0" presId="urn:microsoft.com/office/officeart/2005/8/layout/pyramid1"/>
    <dgm:cxn modelId="{6F5FDC8D-EEC9-4282-AA80-1E4CABDF72EC}" type="presParOf" srcId="{B6704248-E5EB-457C-A9D9-18A3E5D99323}" destId="{FC73199E-D0C1-44A9-B834-7CB140A7B614}" srcOrd="0" destOrd="0" presId="urn:microsoft.com/office/officeart/2005/8/layout/pyramid1"/>
    <dgm:cxn modelId="{60EED43F-4D8D-41E3-993A-F792A9A192C7}" type="presParOf" srcId="{B6704248-E5EB-457C-A9D9-18A3E5D99323}" destId="{830BD0A3-E868-472A-8123-394388DB700D}" srcOrd="1" destOrd="0" presId="urn:microsoft.com/office/officeart/2005/8/layout/pyramid1"/>
    <dgm:cxn modelId="{09761F1E-D677-4EA3-BBFC-870CF876B50F}" type="presParOf" srcId="{96D02CCE-2F02-4CB2-93A1-F55C02D7F343}" destId="{57A67C32-238D-4FAE-9009-0F7186115D5E}" srcOrd="3" destOrd="0" presId="urn:microsoft.com/office/officeart/2005/8/layout/pyramid1"/>
    <dgm:cxn modelId="{34419A86-D501-48AC-9C6B-EC075C53ED39}" type="presParOf" srcId="{57A67C32-238D-4FAE-9009-0F7186115D5E}" destId="{BE06B7D7-F315-401A-A927-8B0DF51E87BF}" srcOrd="0" destOrd="0" presId="urn:microsoft.com/office/officeart/2005/8/layout/pyramid1"/>
    <dgm:cxn modelId="{0885A4B6-0B1A-4BA1-84A6-1DD141378412}" type="presParOf" srcId="{57A67C32-238D-4FAE-9009-0F7186115D5E}" destId="{1BE4AFD2-756C-4323-B025-06D8A46A1748}" srcOrd="1" destOrd="0" presId="urn:microsoft.com/office/officeart/2005/8/layout/pyramid1"/>
    <dgm:cxn modelId="{E8A8135F-BB18-4A9E-B2FB-45B72B7C9DF8}" type="presParOf" srcId="{96D02CCE-2F02-4CB2-93A1-F55C02D7F343}" destId="{DE1A5F42-3D01-4E1A-AE1D-0BE13FCDB123}" srcOrd="4" destOrd="0" presId="urn:microsoft.com/office/officeart/2005/8/layout/pyramid1"/>
    <dgm:cxn modelId="{CA9B4B41-95E5-46C9-B221-5BA02B2CCB19}" type="presParOf" srcId="{DE1A5F42-3D01-4E1A-AE1D-0BE13FCDB123}" destId="{BDC491FC-00D6-499B-BCF1-39E8E7110784}" srcOrd="0" destOrd="0" presId="urn:microsoft.com/office/officeart/2005/8/layout/pyramid1"/>
    <dgm:cxn modelId="{769166EE-E07E-4DC0-A4DF-20289E515BFC}" type="presParOf" srcId="{DE1A5F42-3D01-4E1A-AE1D-0BE13FCDB123}" destId="{1C442EC5-0D00-4310-8C69-1E144CCF061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04CB7-2A91-48B8-ACD6-6B5A4D79AB80}">
      <dsp:nvSpPr>
        <dsp:cNvPr id="0" name=""/>
        <dsp:cNvSpPr/>
      </dsp:nvSpPr>
      <dsp:spPr>
        <a:xfrm>
          <a:off x="2220976" y="9939"/>
          <a:ext cx="1110488" cy="955675"/>
        </a:xfrm>
        <a:prstGeom prst="trapezoid">
          <a:avLst>
            <a:gd name="adj" fmla="val 5810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880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REFLECTS</a:t>
          </a:r>
        </a:p>
      </dsp:txBody>
      <dsp:txXfrm>
        <a:off x="2220976" y="9939"/>
        <a:ext cx="1110488" cy="955675"/>
      </dsp:txXfrm>
    </dsp:sp>
    <dsp:sp modelId="{3708C796-8E9A-46D9-BAD3-54DCA10678D2}">
      <dsp:nvSpPr>
        <dsp:cNvPr id="0" name=""/>
        <dsp:cNvSpPr/>
      </dsp:nvSpPr>
      <dsp:spPr>
        <a:xfrm>
          <a:off x="1665732" y="965614"/>
          <a:ext cx="2220976" cy="955675"/>
        </a:xfrm>
        <a:prstGeom prst="trapezoid">
          <a:avLst>
            <a:gd name="adj" fmla="val 581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ACTS</a:t>
          </a:r>
        </a:p>
      </dsp:txBody>
      <dsp:txXfrm>
        <a:off x="2054402" y="965614"/>
        <a:ext cx="1443634" cy="955675"/>
      </dsp:txXfrm>
    </dsp:sp>
    <dsp:sp modelId="{FC73199E-D0C1-44A9-B834-7CB140A7B614}">
      <dsp:nvSpPr>
        <dsp:cNvPr id="0" name=""/>
        <dsp:cNvSpPr/>
      </dsp:nvSpPr>
      <dsp:spPr>
        <a:xfrm>
          <a:off x="1112020" y="1921097"/>
          <a:ext cx="3331463" cy="955675"/>
        </a:xfrm>
        <a:prstGeom prst="trapezoid">
          <a:avLst>
            <a:gd name="adj" fmla="val 5810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KNOWS HOW TO ACT</a:t>
          </a:r>
        </a:p>
      </dsp:txBody>
      <dsp:txXfrm>
        <a:off x="1695026" y="1921097"/>
        <a:ext cx="2165451" cy="955675"/>
      </dsp:txXfrm>
    </dsp:sp>
    <dsp:sp modelId="{BE06B7D7-F315-401A-A927-8B0DF51E87BF}">
      <dsp:nvSpPr>
        <dsp:cNvPr id="0" name=""/>
        <dsp:cNvSpPr/>
      </dsp:nvSpPr>
      <dsp:spPr>
        <a:xfrm>
          <a:off x="555244" y="2867024"/>
          <a:ext cx="4441952" cy="955675"/>
        </a:xfrm>
        <a:prstGeom prst="trapezoid">
          <a:avLst>
            <a:gd name="adj" fmla="val 581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UNDERSTANDS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 err="1"/>
            <a:t>Considers</a:t>
          </a:r>
          <a:r>
            <a:rPr lang="fi-FI" sz="1800" kern="1200" dirty="0"/>
            <a:t>, </a:t>
          </a:r>
          <a:r>
            <a:rPr lang="fi-FI" sz="1800" kern="1200" dirty="0" err="1"/>
            <a:t>examines</a:t>
          </a:r>
          <a:endParaRPr lang="fi-FI" sz="1800" kern="1200" dirty="0"/>
        </a:p>
      </dsp:txBody>
      <dsp:txXfrm>
        <a:off x="1332585" y="2867024"/>
        <a:ext cx="2887268" cy="955675"/>
      </dsp:txXfrm>
    </dsp:sp>
    <dsp:sp modelId="{BDC491FC-00D6-499B-BCF1-39E8E7110784}">
      <dsp:nvSpPr>
        <dsp:cNvPr id="0" name=""/>
        <dsp:cNvSpPr/>
      </dsp:nvSpPr>
      <dsp:spPr>
        <a:xfrm>
          <a:off x="0" y="3822700"/>
          <a:ext cx="5552440" cy="955675"/>
        </a:xfrm>
        <a:prstGeom prst="trapezoid">
          <a:avLst>
            <a:gd name="adj" fmla="val 5810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/>
            <a:t>KNOWS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 dirty="0" err="1"/>
            <a:t>Examines</a:t>
          </a: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400" kern="1200" dirty="0"/>
        </a:p>
      </dsp:txBody>
      <dsp:txXfrm>
        <a:off x="971676" y="3822700"/>
        <a:ext cx="3609086" cy="955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227E1D-1C66-4694-B837-603439D66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335E583-E8F2-453A-9A68-770B61BE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BFE93A-3444-4746-BF1D-8FDA91D34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0EA116-7F56-4614-9952-FFA900AD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47E66A-A66A-49A4-81DD-3A0FC791D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056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72063-464C-4C92-88E8-4001935B4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2B2225-4DD0-41F6-8A11-41551E8F2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038BE1-E08A-4923-B912-14E742DB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F108B14-579D-4DE2-A4E9-2235FF25E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BA593CF-4483-40AE-BEA3-190ED58D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47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778F42-699E-49FA-9286-B7DF1D16C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B2D2A9-021F-4A0F-9E6C-269F5A3EB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0B300A-1597-4517-8BE7-90AC685CC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CBA588-489F-463F-828F-A992EF89A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689186-A1C9-4678-B9DD-67EA293F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889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9E5E3E-4031-414A-92B3-E5352763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22B4A5-3E4A-4242-996F-DCAD6E892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CF357B-2416-4C09-B8E3-DFC868D43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F43736-565E-435F-B77A-78955F900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46CCEB-2A22-414E-AAC9-8B4D790D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772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1F79B3-F802-4EC0-9543-3AEE41D2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A5D8E32-9698-4AD1-879B-84F66F2A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AA388F-82AD-497A-ACC6-CAEB1F02F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C39215C-DC46-4743-B106-F48BB8DA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ADA11C-E1A0-4E58-9214-BD2B1AA8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57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503320-7B65-4307-BDAA-DDAB7328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6E63CA-97EA-4519-9145-BAB795E18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46ECCFD-F5D3-43EE-A429-BE7C45F97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4DA137-29A7-4A58-AB91-7CF4A9B9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03725D6-CDEC-4109-9941-AA77B04E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821C6F9-658D-4405-8857-3CBF6B4FF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33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7EDBF1-34CB-48EA-B24C-7FA5943BB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BD689E-B634-4969-A806-9975D2FE5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112E48E-99DC-41FC-AF90-3DEC805E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E98C6A-94C7-4B04-8D1A-8CE07119B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94B6DFB-7D19-4BBB-AC50-9234291682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9FEE1D-69CF-4F9E-9689-549C9B2AF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6A5E1D-1A6A-484A-8BE9-A7B707EF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3FB4DB4-F7B7-4C5D-9B90-32300549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42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505C93-8AB9-4079-AF79-706E040F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882832C-69FA-4114-AAE1-11FC2F73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F9E9E63-9078-4D7A-9BFF-B69DE706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59E747-EA00-40B2-A488-24B9D8F2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229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CF61766-21AA-4A69-A3CC-7D5A8B9D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8D66B59-3CB3-40CD-837C-4CAF669B9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E6E2265-3BC9-4D89-98D0-6F04554A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448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C6166F-0130-4FCA-B3D9-DFF347FD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5DA40A-3E08-4451-9215-AB77720B7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5AEE93C-1697-4C64-9172-B1EB637D4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22F4A9-5665-42C0-9A94-834EA976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55A2B86-9326-4275-887A-41539659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DACC16C-524D-49A5-9525-CC1AAAB2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37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A461A0-7AB8-459E-A2CF-DE9AF9DD6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90D84E0-3C91-4F50-8ECC-B17B4B22B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4B009E3-D61F-4D88-9615-CF32A7719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19422A-E89D-4F45-BDE1-727AE300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0412E1-6D81-4A5A-99F3-274C6D1B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193275-323F-479E-8744-96922AEF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355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7CEADD4-ACB8-498B-AB2A-B29AE917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ED53F2-B128-48D9-99F3-AAD79CA0E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DDD814-B5B8-47BD-B2B8-6F9EE7164F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3212-B4FB-427E-9274-63716CB3C83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1876D4-CAF2-4740-943E-D51272942E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8C02DD-C24F-40D7-B08A-E0D20CDD3B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C9CEC-76DD-45E6-B55E-183A46F350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59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rn.fi/urn:nbn:fi-fe2018060525272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2AE3EE4-91AC-4ADC-834D-87993DD8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92" y="64913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b="1" dirty="0"/>
              <a:t>			</a:t>
            </a:r>
            <a:r>
              <a:rPr lang="fi-FI" sz="3600" b="1" dirty="0" err="1"/>
              <a:t>The</a:t>
            </a:r>
            <a:r>
              <a:rPr lang="fi-FI" sz="3600" b="1" dirty="0"/>
              <a:t> </a:t>
            </a:r>
            <a:r>
              <a:rPr lang="fi-FI" sz="3600" b="1" dirty="0" err="1"/>
              <a:t>Concept</a:t>
            </a:r>
            <a:r>
              <a:rPr lang="fi-FI" sz="3600" b="1" dirty="0"/>
              <a:t> </a:t>
            </a:r>
            <a:r>
              <a:rPr lang="fi-FI" sz="3600" b="1" dirty="0" err="1"/>
              <a:t>Triangle</a:t>
            </a:r>
            <a:r>
              <a:rPr lang="fi-FI" sz="3600" b="1" dirty="0"/>
              <a:t> of </a:t>
            </a:r>
            <a:r>
              <a:rPr lang="fi-FI" sz="3600" b="1" dirty="0" err="1"/>
              <a:t>Assessment</a:t>
            </a:r>
            <a:br>
              <a:rPr lang="fi-FI" sz="3600" b="1" dirty="0"/>
            </a:br>
            <a:r>
              <a:rPr lang="fi-FI" sz="2200" dirty="0"/>
              <a:t>				School of Professional  </a:t>
            </a:r>
            <a:r>
              <a:rPr lang="fi-FI" sz="2200" dirty="0" err="1"/>
              <a:t>Teacher</a:t>
            </a:r>
            <a:r>
              <a:rPr lang="fi-FI" sz="2200" dirty="0"/>
              <a:t> </a:t>
            </a:r>
            <a:r>
              <a:rPr lang="fi-FI" sz="2200" dirty="0" err="1"/>
              <a:t>Education</a:t>
            </a:r>
            <a:br>
              <a:rPr lang="fi-FI" sz="2000" dirty="0"/>
            </a:br>
            <a:endParaRPr lang="fi-FI" sz="1300" dirty="0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58C1934E-14C4-4126-AABC-55ED5DCC06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527086"/>
              </p:ext>
            </p:extLst>
          </p:nvPr>
        </p:nvGraphicFramePr>
        <p:xfrm>
          <a:off x="823098" y="1141983"/>
          <a:ext cx="5552440" cy="477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6" name="Ryhmä 15">
            <a:extLst>
              <a:ext uri="{FF2B5EF4-FFF2-40B4-BE49-F238E27FC236}">
                <a16:creationId xmlns:a16="http://schemas.microsoft.com/office/drawing/2014/main" id="{DEF1FF3B-1009-4EF9-B6A8-0812C355728F}"/>
              </a:ext>
            </a:extLst>
          </p:cNvPr>
          <p:cNvGrpSpPr/>
          <p:nvPr/>
        </p:nvGrpSpPr>
        <p:grpSpPr>
          <a:xfrm>
            <a:off x="776859" y="785410"/>
            <a:ext cx="11376671" cy="4945425"/>
            <a:chOff x="776858" y="1381711"/>
            <a:chExt cx="11376671" cy="4945425"/>
          </a:xfrm>
        </p:grpSpPr>
        <p:sp>
          <p:nvSpPr>
            <p:cNvPr id="7" name="Tekstiruutu 6">
              <a:extLst>
                <a:ext uri="{FF2B5EF4-FFF2-40B4-BE49-F238E27FC236}">
                  <a16:creationId xmlns:a16="http://schemas.microsoft.com/office/drawing/2014/main" id="{48DD3F80-A99A-4FCF-B4DB-62C730FAEA2C}"/>
                </a:ext>
              </a:extLst>
            </p:cNvPr>
            <p:cNvSpPr txBox="1"/>
            <p:nvPr/>
          </p:nvSpPr>
          <p:spPr>
            <a:xfrm>
              <a:off x="4159234" y="1919080"/>
              <a:ext cx="699883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err="1"/>
                <a:t>Reflection</a:t>
              </a:r>
              <a:r>
                <a:rPr lang="fi-FI" sz="1400" dirty="0"/>
                <a:t> is a </a:t>
              </a:r>
              <a:r>
                <a:rPr lang="fi-FI" sz="1400" dirty="0" err="1"/>
                <a:t>deep</a:t>
              </a:r>
              <a:r>
                <a:rPr lang="fi-FI" sz="1400" dirty="0"/>
                <a:t> </a:t>
              </a:r>
              <a:r>
                <a:rPr lang="fi-FI" sz="1400" dirty="0" err="1"/>
                <a:t>examining</a:t>
              </a:r>
              <a:r>
                <a:rPr lang="fi-FI" sz="1400" dirty="0"/>
                <a:t> of </a:t>
              </a:r>
              <a:r>
                <a:rPr lang="fi-FI" sz="1400" dirty="0" err="1"/>
                <a:t>things</a:t>
              </a:r>
              <a:r>
                <a:rPr lang="fi-FI" sz="1400" dirty="0"/>
                <a:t>. At </a:t>
              </a:r>
              <a:r>
                <a:rPr lang="fi-FI" sz="1400" dirty="0" err="1"/>
                <a:t>its</a:t>
              </a:r>
              <a:r>
                <a:rPr lang="fi-FI" sz="1400" dirty="0"/>
                <a:t> </a:t>
              </a:r>
              <a:r>
                <a:rPr lang="fi-FI" sz="1400" dirty="0" err="1"/>
                <a:t>best</a:t>
              </a:r>
              <a:r>
                <a:rPr lang="fi-FI" sz="1400" dirty="0"/>
                <a:t>, it is </a:t>
              </a:r>
              <a:r>
                <a:rPr lang="fi-FI" sz="1400" dirty="0" err="1"/>
                <a:t>personal</a:t>
              </a:r>
              <a:r>
                <a:rPr lang="fi-FI" sz="1400" dirty="0"/>
                <a:t> and  </a:t>
              </a:r>
              <a:r>
                <a:rPr lang="fi-FI" sz="1400" dirty="0" err="1"/>
                <a:t>based</a:t>
              </a:r>
              <a:r>
                <a:rPr lang="fi-FI" sz="1400" dirty="0"/>
                <a:t> on </a:t>
              </a:r>
              <a:r>
                <a:rPr lang="fi-FI" sz="1400" dirty="0" err="1"/>
                <a:t>experience</a:t>
              </a:r>
              <a:r>
                <a:rPr lang="fi-FI" sz="1400" dirty="0"/>
                <a:t> and </a:t>
              </a:r>
              <a:r>
                <a:rPr lang="fi-FI" sz="1400" dirty="0" err="1"/>
                <a:t>theoretical</a:t>
              </a:r>
              <a:r>
                <a:rPr lang="fi-FI" sz="1400" dirty="0"/>
                <a:t> </a:t>
              </a:r>
              <a:r>
                <a:rPr lang="fi-FI" sz="1400" dirty="0" err="1"/>
                <a:t>knowledge</a:t>
              </a:r>
              <a:r>
                <a:rPr lang="fi-FI" sz="1400" dirty="0"/>
                <a:t>.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students</a:t>
              </a:r>
              <a:r>
                <a:rPr lang="fi-FI" sz="1400" dirty="0"/>
                <a:t> </a:t>
              </a:r>
              <a:r>
                <a:rPr lang="fi-FI" sz="1400" dirty="0" err="1"/>
                <a:t>ask</a:t>
              </a:r>
              <a:r>
                <a:rPr lang="fi-FI" sz="1400" dirty="0"/>
                <a:t> </a:t>
              </a:r>
              <a:r>
                <a:rPr lang="fi-FI" sz="1400" dirty="0" err="1"/>
                <a:t>themselves</a:t>
              </a:r>
              <a:r>
                <a:rPr lang="fi-FI" sz="1400" dirty="0"/>
                <a:t> a </a:t>
              </a:r>
              <a:r>
                <a:rPr lang="fi-FI" sz="1400" dirty="0" err="1"/>
                <a:t>question</a:t>
              </a:r>
              <a:r>
                <a:rPr lang="fi-FI" sz="1400" dirty="0"/>
                <a:t>: </a:t>
              </a:r>
              <a:r>
                <a:rPr lang="fi-FI" sz="1400" i="1" dirty="0" err="1"/>
                <a:t>how</a:t>
              </a:r>
              <a:r>
                <a:rPr lang="fi-FI" sz="1400" i="1" dirty="0"/>
                <a:t> </a:t>
              </a:r>
              <a:r>
                <a:rPr lang="fi-FI" sz="1400" i="1" dirty="0" err="1"/>
                <a:t>do</a:t>
              </a:r>
              <a:r>
                <a:rPr lang="fi-FI" sz="1400" i="1" dirty="0"/>
                <a:t> I act </a:t>
              </a:r>
              <a:r>
                <a:rPr lang="fi-FI" sz="1400" i="1"/>
                <a:t>now </a:t>
              </a:r>
              <a:r>
                <a:rPr lang="fi-FI" sz="1400" i="1" dirty="0"/>
                <a:t>and </a:t>
              </a:r>
              <a:r>
                <a:rPr lang="fi-FI" sz="1400" i="1" dirty="0" err="1"/>
                <a:t>how</a:t>
              </a:r>
              <a:r>
                <a:rPr lang="fi-FI" sz="1400" i="1" dirty="0"/>
                <a:t> </a:t>
              </a:r>
              <a:r>
                <a:rPr lang="fi-FI" sz="1400" i="1" dirty="0" err="1"/>
                <a:t>would</a:t>
              </a:r>
              <a:r>
                <a:rPr lang="fi-FI" sz="1400" i="1" dirty="0"/>
                <a:t> I act in a </a:t>
              </a:r>
              <a:r>
                <a:rPr lang="fi-FI" sz="1400" i="1" dirty="0" err="1"/>
                <a:t>similar</a:t>
              </a:r>
              <a:r>
                <a:rPr lang="fi-FI" sz="1400" i="1" dirty="0"/>
                <a:t> </a:t>
              </a:r>
              <a:r>
                <a:rPr lang="fi-FI" sz="1400" i="1" dirty="0" err="1"/>
                <a:t>situation</a:t>
              </a:r>
              <a:r>
                <a:rPr lang="fi-FI" sz="1400" i="1" dirty="0"/>
                <a:t> in </a:t>
              </a:r>
              <a:r>
                <a:rPr lang="fi-FI" sz="1400" i="1" dirty="0" err="1"/>
                <a:t>the</a:t>
              </a:r>
              <a:r>
                <a:rPr lang="fi-FI" sz="1400" i="1" dirty="0"/>
                <a:t> </a:t>
              </a:r>
              <a:r>
                <a:rPr lang="fi-FI" sz="1400" i="1" dirty="0" err="1"/>
                <a:t>future</a:t>
              </a:r>
              <a:r>
                <a:rPr lang="fi-FI" sz="1400" i="1" dirty="0"/>
                <a:t>?</a:t>
              </a:r>
            </a:p>
          </p:txBody>
        </p:sp>
        <p:sp>
          <p:nvSpPr>
            <p:cNvPr id="8" name="Tekstiruutu 7">
              <a:extLst>
                <a:ext uri="{FF2B5EF4-FFF2-40B4-BE49-F238E27FC236}">
                  <a16:creationId xmlns:a16="http://schemas.microsoft.com/office/drawing/2014/main" id="{D65DE507-3B6C-46BD-8A13-675A08D3CBF0}"/>
                </a:ext>
              </a:extLst>
            </p:cNvPr>
            <p:cNvSpPr txBox="1"/>
            <p:nvPr/>
          </p:nvSpPr>
          <p:spPr>
            <a:xfrm>
              <a:off x="4544967" y="2995237"/>
              <a:ext cx="71449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students</a:t>
              </a:r>
              <a:r>
                <a:rPr lang="fi-FI" sz="1400" dirty="0"/>
                <a:t> </a:t>
              </a:r>
              <a:r>
                <a:rPr lang="fi-FI" sz="1400" i="1" dirty="0"/>
                <a:t>act</a:t>
              </a:r>
              <a:r>
                <a:rPr lang="fi-FI" sz="1400" dirty="0"/>
                <a:t> and </a:t>
              </a:r>
              <a:r>
                <a:rPr lang="fi-FI" sz="1400" dirty="0" err="1"/>
                <a:t>demonstrate</a:t>
              </a:r>
              <a:r>
                <a:rPr lang="fi-FI" sz="1400" dirty="0"/>
                <a:t> </a:t>
              </a:r>
              <a:r>
                <a:rPr lang="fi-FI" sz="1400" dirty="0" err="1"/>
                <a:t>their</a:t>
              </a:r>
              <a:r>
                <a:rPr lang="fi-FI" sz="1400" dirty="0"/>
                <a:t> </a:t>
              </a:r>
              <a:r>
                <a:rPr lang="fi-FI" sz="1400" dirty="0" err="1"/>
                <a:t>competence</a:t>
              </a:r>
              <a:r>
                <a:rPr lang="fi-FI" sz="1400" dirty="0"/>
                <a:t> in </a:t>
              </a:r>
              <a:r>
                <a:rPr lang="fi-FI" sz="1400" dirty="0" err="1"/>
                <a:t>authentic</a:t>
              </a:r>
              <a:r>
                <a:rPr lang="fi-FI" sz="1400" dirty="0"/>
                <a:t> </a:t>
              </a:r>
              <a:r>
                <a:rPr lang="fi-FI" sz="1400" dirty="0" err="1"/>
                <a:t>situations</a:t>
              </a:r>
              <a:r>
                <a:rPr lang="fi-FI" sz="1400" dirty="0"/>
                <a:t> and operating </a:t>
              </a:r>
              <a:r>
                <a:rPr lang="fi-FI" sz="1400" dirty="0" err="1"/>
                <a:t>environments</a:t>
              </a:r>
              <a:r>
                <a:rPr lang="fi-FI" sz="1400" dirty="0"/>
                <a:t>.</a:t>
              </a:r>
            </a:p>
          </p:txBody>
        </p:sp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82A7FC1F-FD83-453D-AF8B-3C6732717269}"/>
                </a:ext>
              </a:extLst>
            </p:cNvPr>
            <p:cNvSpPr txBox="1"/>
            <p:nvPr/>
          </p:nvSpPr>
          <p:spPr>
            <a:xfrm>
              <a:off x="5807547" y="4775633"/>
              <a:ext cx="6054334" cy="116955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i-FI" sz="1400" dirty="0" err="1"/>
                <a:t>Understanding</a:t>
              </a:r>
              <a:r>
                <a:rPr lang="fi-FI" sz="1400" dirty="0"/>
                <a:t> is </a:t>
              </a:r>
              <a:r>
                <a:rPr lang="fi-FI" sz="1400" dirty="0" err="1"/>
                <a:t>contemplating</a:t>
              </a:r>
              <a:r>
                <a:rPr lang="fi-FI" sz="1400" dirty="0"/>
                <a:t> </a:t>
              </a:r>
              <a:r>
                <a:rPr lang="fi-FI" sz="1400" dirty="0" err="1"/>
                <a:t>things</a:t>
              </a:r>
              <a:r>
                <a:rPr lang="fi-FI" sz="1400" dirty="0"/>
                <a:t> </a:t>
              </a:r>
              <a:r>
                <a:rPr lang="fi-FI" sz="1400" dirty="0" err="1"/>
                <a:t>using</a:t>
              </a:r>
              <a:r>
                <a:rPr lang="fi-FI" sz="1400" dirty="0"/>
                <a:t>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scientific</a:t>
              </a:r>
              <a:r>
                <a:rPr lang="fi-FI" sz="1400" dirty="0"/>
                <a:t> </a:t>
              </a:r>
              <a:r>
                <a:rPr lang="fi-FI" sz="1400" dirty="0" err="1"/>
                <a:t>literature</a:t>
              </a:r>
              <a:r>
                <a:rPr lang="fi-FI" sz="1400" dirty="0"/>
                <a:t> and </a:t>
              </a:r>
              <a:r>
                <a:rPr lang="fi-FI" sz="1400" dirty="0" err="1"/>
                <a:t>other</a:t>
              </a:r>
              <a:r>
                <a:rPr lang="fi-FI" sz="1400" dirty="0"/>
                <a:t> </a:t>
              </a:r>
              <a:r>
                <a:rPr lang="fi-FI" sz="1400" dirty="0" err="1"/>
                <a:t>reliable</a:t>
              </a:r>
              <a:r>
                <a:rPr lang="fi-FI" sz="1400" dirty="0"/>
                <a:t> </a:t>
              </a:r>
              <a:r>
                <a:rPr lang="fi-FI" sz="1400" dirty="0" err="1"/>
                <a:t>sources</a:t>
              </a:r>
              <a:r>
                <a:rPr lang="fi-FI" sz="1400" dirty="0"/>
                <a:t>. </a:t>
              </a:r>
              <a:r>
                <a:rPr lang="fi-FI" sz="1400" dirty="0" err="1"/>
                <a:t>Contemplation</a:t>
              </a:r>
              <a:r>
                <a:rPr lang="fi-FI" sz="1400" dirty="0"/>
                <a:t> </a:t>
              </a:r>
              <a:r>
                <a:rPr lang="fi-FI" sz="1400" dirty="0" err="1"/>
                <a:t>does</a:t>
              </a:r>
              <a:r>
                <a:rPr lang="fi-FI" sz="1400" dirty="0"/>
                <a:t> </a:t>
              </a:r>
              <a:r>
                <a:rPr lang="fi-FI" sz="1400" dirty="0" err="1"/>
                <a:t>not</a:t>
              </a:r>
              <a:r>
                <a:rPr lang="fi-FI" sz="1400" dirty="0"/>
                <a:t> </a:t>
              </a:r>
              <a:r>
                <a:rPr lang="fi-FI" sz="1400" dirty="0" err="1"/>
                <a:t>necessarily</a:t>
              </a:r>
              <a:r>
                <a:rPr lang="fi-FI" sz="1400" dirty="0"/>
                <a:t> </a:t>
              </a:r>
              <a:r>
                <a:rPr lang="fi-FI" sz="1400" dirty="0" err="1"/>
                <a:t>require</a:t>
              </a:r>
              <a:r>
                <a:rPr lang="fi-FI" sz="1400" dirty="0"/>
                <a:t> </a:t>
              </a:r>
              <a:r>
                <a:rPr lang="fi-FI" sz="1400" dirty="0" err="1"/>
                <a:t>personal</a:t>
              </a:r>
              <a:r>
                <a:rPr lang="fi-FI" sz="1400" dirty="0"/>
                <a:t> </a:t>
              </a:r>
              <a:r>
                <a:rPr lang="fi-FI" sz="1400" dirty="0" err="1"/>
                <a:t>experience</a:t>
              </a:r>
              <a:r>
                <a:rPr lang="fi-FI" sz="1400" dirty="0"/>
                <a:t> in </a:t>
              </a:r>
              <a:r>
                <a:rPr lang="fi-FI" sz="1400" dirty="0" err="1"/>
                <a:t>teaching</a:t>
              </a:r>
              <a:r>
                <a:rPr lang="fi-FI" sz="1400" dirty="0"/>
                <a:t> </a:t>
              </a:r>
              <a:r>
                <a:rPr lang="fi-FI" sz="1400" dirty="0" err="1"/>
                <a:t>or</a:t>
              </a:r>
              <a:r>
                <a:rPr lang="fi-FI" sz="1400" dirty="0"/>
                <a:t> </a:t>
              </a:r>
              <a:r>
                <a:rPr lang="fi-FI" sz="1400" dirty="0" err="1"/>
                <a:t>tutoring</a:t>
              </a:r>
              <a:r>
                <a:rPr lang="fi-FI" sz="1400" dirty="0"/>
                <a:t>.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students</a:t>
              </a:r>
              <a:r>
                <a:rPr lang="fi-FI" sz="1400" dirty="0"/>
                <a:t> </a:t>
              </a:r>
              <a:r>
                <a:rPr lang="fi-FI" sz="1400" dirty="0" err="1"/>
                <a:t>examine</a:t>
              </a:r>
              <a:r>
                <a:rPr lang="fi-FI" sz="1400" dirty="0"/>
                <a:t> and </a:t>
              </a:r>
              <a:r>
                <a:rPr lang="fi-FI" sz="1400" dirty="0" err="1"/>
                <a:t>contemplate</a:t>
              </a:r>
              <a:r>
                <a:rPr lang="fi-FI" sz="1400" dirty="0"/>
                <a:t>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phenomenon</a:t>
              </a:r>
              <a:r>
                <a:rPr lang="fi-FI" sz="1400" dirty="0"/>
                <a:t>.  </a:t>
              </a:r>
            </a:p>
            <a:p>
              <a:endParaRPr lang="fi-FI" sz="1400" dirty="0">
                <a:solidFill>
                  <a:srgbClr val="FF0000"/>
                </a:solidFill>
                <a:ea typeface="Calibri"/>
                <a:cs typeface="Calibri"/>
              </a:endParaRPr>
            </a:p>
          </p:txBody>
        </p:sp>
        <p:sp>
          <p:nvSpPr>
            <p:cNvPr id="10" name="Tekstiruutu 9">
              <a:extLst>
                <a:ext uri="{FF2B5EF4-FFF2-40B4-BE49-F238E27FC236}">
                  <a16:creationId xmlns:a16="http://schemas.microsoft.com/office/drawing/2014/main" id="{011672FB-923F-4970-9DE3-4CF6C74B7949}"/>
                </a:ext>
              </a:extLst>
            </p:cNvPr>
            <p:cNvSpPr txBox="1"/>
            <p:nvPr/>
          </p:nvSpPr>
          <p:spPr>
            <a:xfrm>
              <a:off x="5237197" y="3640507"/>
              <a:ext cx="69163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students</a:t>
              </a:r>
              <a:r>
                <a:rPr lang="fi-FI" sz="1400" dirty="0"/>
                <a:t> </a:t>
              </a:r>
              <a:r>
                <a:rPr lang="fi-FI" sz="1400" dirty="0" err="1"/>
                <a:t>become</a:t>
              </a:r>
              <a:r>
                <a:rPr lang="fi-FI" sz="1400" dirty="0"/>
                <a:t> </a:t>
              </a:r>
              <a:r>
                <a:rPr lang="fi-FI" sz="1400" dirty="0" err="1"/>
                <a:t>acquainted</a:t>
              </a:r>
              <a:r>
                <a:rPr lang="fi-FI" sz="1400" dirty="0"/>
                <a:t> </a:t>
              </a:r>
              <a:r>
                <a:rPr lang="fi-FI" sz="1400" dirty="0" err="1"/>
                <a:t>with</a:t>
              </a:r>
              <a:r>
                <a:rPr lang="fi-FI" sz="1400" dirty="0"/>
                <a:t>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topic</a:t>
              </a:r>
              <a:r>
                <a:rPr lang="fi-FI" sz="1400" dirty="0"/>
                <a:t> on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basis</a:t>
              </a:r>
              <a:r>
                <a:rPr lang="fi-FI" sz="1400" dirty="0"/>
                <a:t> of </a:t>
              </a:r>
              <a:r>
                <a:rPr lang="fi-FI" sz="1400" dirty="0" err="1"/>
                <a:t>theory</a:t>
              </a:r>
              <a:r>
                <a:rPr lang="fi-FI" sz="1400" dirty="0"/>
                <a:t> and </a:t>
              </a:r>
              <a:r>
                <a:rPr lang="fi-FI" sz="1400" dirty="0" err="1"/>
                <a:t>consider</a:t>
              </a:r>
              <a:r>
                <a:rPr lang="fi-FI" sz="1400" dirty="0"/>
                <a:t> </a:t>
              </a:r>
              <a:r>
                <a:rPr lang="fi-FI" sz="1400" dirty="0" err="1"/>
                <a:t>how</a:t>
              </a:r>
              <a:r>
                <a:rPr lang="fi-FI" sz="1400" dirty="0"/>
                <a:t> </a:t>
              </a:r>
              <a:r>
                <a:rPr lang="fi-FI" sz="1400" dirty="0" err="1"/>
                <a:t>they</a:t>
              </a:r>
              <a:r>
                <a:rPr lang="fi-FI" sz="1400" dirty="0"/>
                <a:t> </a:t>
              </a:r>
              <a:r>
                <a:rPr lang="fi-FI" sz="1400" dirty="0" err="1"/>
                <a:t>would</a:t>
              </a:r>
              <a:r>
                <a:rPr lang="fi-FI" sz="1400" dirty="0"/>
                <a:t> act in an </a:t>
              </a:r>
              <a:r>
                <a:rPr lang="fi-FI" sz="1400" dirty="0" err="1"/>
                <a:t>authentic</a:t>
              </a:r>
              <a:r>
                <a:rPr lang="fi-FI" sz="1400" dirty="0"/>
                <a:t> </a:t>
              </a:r>
              <a:r>
                <a:rPr lang="fi-FI" sz="1400" dirty="0" err="1"/>
                <a:t>situation</a:t>
              </a:r>
              <a:r>
                <a:rPr lang="fi-FI" sz="1400" dirty="0"/>
                <a:t>.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reflection</a:t>
              </a:r>
              <a:r>
                <a:rPr lang="fi-FI" sz="1400" dirty="0"/>
                <a:t> is </a:t>
              </a:r>
              <a:r>
                <a:rPr lang="fi-FI" sz="1400" dirty="0" err="1"/>
                <a:t>personal</a:t>
              </a:r>
              <a:r>
                <a:rPr lang="fi-FI" sz="1400" dirty="0"/>
                <a:t>. </a:t>
              </a:r>
              <a:r>
                <a:rPr lang="fi-FI" sz="1400" dirty="0" err="1"/>
                <a:t>They</a:t>
              </a:r>
              <a:r>
                <a:rPr lang="fi-FI" sz="1400" dirty="0"/>
                <a:t> </a:t>
              </a:r>
              <a:r>
                <a:rPr lang="fi-FI" sz="1400" dirty="0" err="1"/>
                <a:t>have</a:t>
              </a:r>
              <a:r>
                <a:rPr lang="fi-FI" sz="1400" dirty="0"/>
                <a:t> </a:t>
              </a:r>
              <a:r>
                <a:rPr lang="fi-FI" sz="1400" i="1" dirty="0" err="1"/>
                <a:t>the</a:t>
              </a:r>
              <a:r>
                <a:rPr lang="fi-FI" sz="1400" i="1" dirty="0"/>
                <a:t> </a:t>
              </a:r>
              <a:r>
                <a:rPr lang="fi-FI" sz="1400" i="1" dirty="0" err="1"/>
                <a:t>ability</a:t>
              </a:r>
              <a:r>
                <a:rPr lang="fi-FI" sz="1400" i="1" dirty="0"/>
                <a:t> to act </a:t>
              </a:r>
              <a:r>
                <a:rPr lang="fi-FI" sz="1400" dirty="0" err="1"/>
                <a:t>professionally</a:t>
              </a:r>
              <a:r>
                <a:rPr lang="fi-FI" sz="1400" dirty="0"/>
                <a:t> in an </a:t>
              </a:r>
              <a:r>
                <a:rPr lang="fi-FI" sz="1400" dirty="0" err="1"/>
                <a:t>authentic</a:t>
              </a:r>
              <a:r>
                <a:rPr lang="fi-FI" sz="1400" dirty="0"/>
                <a:t> </a:t>
              </a:r>
              <a:r>
                <a:rPr lang="fi-FI" sz="1400" dirty="0" err="1"/>
                <a:t>situation</a:t>
              </a:r>
              <a:r>
                <a:rPr lang="fi-FI" sz="1400" dirty="0"/>
                <a:t>. </a:t>
              </a:r>
              <a:r>
                <a:rPr lang="fi-FI" sz="1400" dirty="0" err="1"/>
                <a:t>Demonstrating</a:t>
              </a:r>
              <a:r>
                <a:rPr lang="fi-FI" sz="1400" dirty="0"/>
                <a:t> </a:t>
              </a:r>
              <a:r>
                <a:rPr lang="fi-FI" sz="1400" dirty="0" err="1"/>
                <a:t>competence</a:t>
              </a:r>
              <a:r>
                <a:rPr lang="fi-FI" sz="1400" dirty="0"/>
                <a:t> </a:t>
              </a:r>
              <a:r>
                <a:rPr lang="fi-FI" sz="1400" dirty="0" err="1"/>
                <a:t>does</a:t>
              </a:r>
              <a:r>
                <a:rPr lang="fi-FI" sz="1400" dirty="0"/>
                <a:t> </a:t>
              </a:r>
              <a:r>
                <a:rPr lang="fi-FI" sz="1400" dirty="0" err="1"/>
                <a:t>not</a:t>
              </a:r>
              <a:r>
                <a:rPr lang="fi-FI" sz="1400" dirty="0"/>
                <a:t> </a:t>
              </a:r>
              <a:r>
                <a:rPr lang="fi-FI" sz="1400" dirty="0" err="1"/>
                <a:t>require</a:t>
              </a:r>
              <a:r>
                <a:rPr lang="fi-FI" sz="1400" dirty="0"/>
                <a:t> an </a:t>
              </a:r>
              <a:r>
                <a:rPr lang="fi-FI" sz="1400" dirty="0" err="1"/>
                <a:t>authentic</a:t>
              </a:r>
              <a:r>
                <a:rPr lang="fi-FI" sz="1400" dirty="0"/>
                <a:t> operating </a:t>
              </a:r>
              <a:r>
                <a:rPr lang="fi-FI" sz="1400" dirty="0" err="1"/>
                <a:t>environment</a:t>
              </a:r>
              <a:r>
                <a:rPr lang="fi-FI" sz="1400" dirty="0"/>
                <a:t>.</a:t>
              </a:r>
            </a:p>
          </p:txBody>
        </p:sp>
        <p:sp>
          <p:nvSpPr>
            <p:cNvPr id="11" name="Tekstiruutu 10">
              <a:extLst>
                <a:ext uri="{FF2B5EF4-FFF2-40B4-BE49-F238E27FC236}">
                  <a16:creationId xmlns:a16="http://schemas.microsoft.com/office/drawing/2014/main" id="{0AED454B-5CCF-4214-9F6F-474445ED273B}"/>
                </a:ext>
              </a:extLst>
            </p:cNvPr>
            <p:cNvSpPr txBox="1"/>
            <p:nvPr/>
          </p:nvSpPr>
          <p:spPr>
            <a:xfrm>
              <a:off x="6202001" y="5797214"/>
              <a:ext cx="5662098" cy="52322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fi-FI" sz="1400" dirty="0"/>
                <a:t>Knowledge is an </a:t>
              </a:r>
              <a:r>
                <a:rPr lang="fi-FI" sz="1400" dirty="0" err="1"/>
                <a:t>composite</a:t>
              </a:r>
              <a:r>
                <a:rPr lang="fi-FI" sz="1400" dirty="0"/>
                <a:t> </a:t>
              </a:r>
              <a:r>
                <a:rPr lang="fi-FI" sz="1400" dirty="0" err="1"/>
                <a:t>examination</a:t>
              </a:r>
              <a:r>
                <a:rPr lang="fi-FI" sz="1400" dirty="0"/>
                <a:t> </a:t>
              </a:r>
              <a:r>
                <a:rPr lang="fi-FI" sz="1400" dirty="0" err="1"/>
                <a:t>using</a:t>
              </a:r>
              <a:r>
                <a:rPr lang="fi-FI" sz="1400" dirty="0"/>
                <a:t> </a:t>
              </a:r>
              <a:r>
                <a:rPr lang="fi-FI" sz="1400" dirty="0" err="1"/>
                <a:t>reliable</a:t>
              </a:r>
              <a:r>
                <a:rPr lang="fi-FI" sz="1400" dirty="0"/>
                <a:t> </a:t>
              </a:r>
              <a:r>
                <a:rPr lang="fi-FI" sz="1400" dirty="0" err="1"/>
                <a:t>sources</a:t>
              </a:r>
              <a:r>
                <a:rPr lang="fi-FI" sz="1400" dirty="0"/>
                <a:t>. </a:t>
              </a:r>
              <a:r>
                <a:rPr lang="fi-FI" sz="1400" dirty="0" err="1"/>
                <a:t>The</a:t>
              </a:r>
              <a:r>
                <a:rPr lang="fi-FI" sz="1400" dirty="0"/>
                <a:t> </a:t>
              </a:r>
              <a:r>
                <a:rPr lang="fi-FI" sz="1400" dirty="0" err="1"/>
                <a:t>students</a:t>
              </a:r>
              <a:r>
                <a:rPr lang="fi-FI" sz="1400" dirty="0"/>
                <a:t> </a:t>
              </a:r>
              <a:r>
                <a:rPr lang="fi-FI" sz="1400" dirty="0" err="1"/>
                <a:t>form</a:t>
              </a:r>
              <a:r>
                <a:rPr lang="fi-FI" sz="1400" dirty="0"/>
                <a:t> an </a:t>
              </a:r>
              <a:r>
                <a:rPr lang="fi-FI" sz="1400" dirty="0" err="1"/>
                <a:t>overall</a:t>
              </a:r>
              <a:r>
                <a:rPr lang="fi-FI" sz="1400" dirty="0"/>
                <a:t> </a:t>
              </a:r>
              <a:r>
                <a:rPr lang="fi-FI" sz="1400" dirty="0" err="1"/>
                <a:t>picture</a:t>
              </a:r>
              <a:r>
                <a:rPr lang="fi-FI" sz="1400" dirty="0"/>
                <a:t> of </a:t>
              </a:r>
              <a:r>
                <a:rPr lang="fi-FI" sz="1400" dirty="0" err="1"/>
                <a:t>things</a:t>
              </a:r>
              <a:r>
                <a:rPr lang="fi-FI" sz="1400" dirty="0"/>
                <a:t> and </a:t>
              </a:r>
              <a:r>
                <a:rPr lang="fi-FI" sz="1400" dirty="0" err="1"/>
                <a:t>draw</a:t>
              </a:r>
              <a:r>
                <a:rPr lang="fi-FI" sz="1400" dirty="0"/>
                <a:t> </a:t>
              </a:r>
              <a:r>
                <a:rPr lang="fi-FI" sz="1400" dirty="0" err="1"/>
                <a:t>conclusions</a:t>
              </a:r>
              <a:r>
                <a:rPr lang="fi-FI" sz="1400" dirty="0"/>
                <a:t> </a:t>
              </a:r>
              <a:r>
                <a:rPr lang="fi-FI" sz="1400" dirty="0" err="1"/>
                <a:t>from</a:t>
              </a:r>
              <a:r>
                <a:rPr lang="fi-FI" sz="1400" dirty="0"/>
                <a:t> it. </a:t>
              </a:r>
            </a:p>
          </p:txBody>
        </p:sp>
        <p:sp>
          <p:nvSpPr>
            <p:cNvPr id="2" name="Tekstiruutu 1">
              <a:extLst>
                <a:ext uri="{FF2B5EF4-FFF2-40B4-BE49-F238E27FC236}">
                  <a16:creationId xmlns:a16="http://schemas.microsoft.com/office/drawing/2014/main" id="{C7A10D3C-0A2C-449C-8145-24EEA2DB3BDF}"/>
                </a:ext>
              </a:extLst>
            </p:cNvPr>
            <p:cNvSpPr txBox="1"/>
            <p:nvPr/>
          </p:nvSpPr>
          <p:spPr>
            <a:xfrm rot="18050634">
              <a:off x="-16672" y="5164275"/>
              <a:ext cx="1956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ANALYTICAL</a:t>
              </a:r>
            </a:p>
          </p:txBody>
        </p:sp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EE5A0F1F-4D85-41C2-B027-AD606335CFF5}"/>
                </a:ext>
              </a:extLst>
            </p:cNvPr>
            <p:cNvSpPr txBox="1"/>
            <p:nvPr/>
          </p:nvSpPr>
          <p:spPr>
            <a:xfrm rot="18113062">
              <a:off x="916219" y="3518193"/>
              <a:ext cx="1956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CRITICAL</a:t>
              </a:r>
            </a:p>
          </p:txBody>
        </p:sp>
        <p:sp>
          <p:nvSpPr>
            <p:cNvPr id="13" name="Tekstiruutu 12">
              <a:extLst>
                <a:ext uri="{FF2B5EF4-FFF2-40B4-BE49-F238E27FC236}">
                  <a16:creationId xmlns:a16="http://schemas.microsoft.com/office/drawing/2014/main" id="{49D08366-B7AC-4A8F-B43D-81DD0A309C60}"/>
                </a:ext>
              </a:extLst>
            </p:cNvPr>
            <p:cNvSpPr txBox="1"/>
            <p:nvPr/>
          </p:nvSpPr>
          <p:spPr>
            <a:xfrm rot="18178856">
              <a:off x="1815416" y="2175241"/>
              <a:ext cx="19563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/>
                <a:t>SELF-CRITICAL</a:t>
              </a:r>
            </a:p>
          </p:txBody>
        </p:sp>
      </p:grpSp>
      <p:pic>
        <p:nvPicPr>
          <p:cNvPr id="5" name="Kuva 4">
            <a:extLst>
              <a:ext uri="{FF2B5EF4-FFF2-40B4-BE49-F238E27FC236}">
                <a16:creationId xmlns:a16="http://schemas.microsoft.com/office/drawing/2014/main" id="{3093B869-1519-4C67-8505-B19C26E8A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70" y="156001"/>
            <a:ext cx="2054611" cy="954107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DCC48865-309C-4933-ADDC-8FD30054034F}"/>
              </a:ext>
            </a:extLst>
          </p:cNvPr>
          <p:cNvSpPr txBox="1"/>
          <p:nvPr/>
        </p:nvSpPr>
        <p:spPr>
          <a:xfrm>
            <a:off x="96292" y="6173852"/>
            <a:ext cx="11999416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fi-FI" sz="1200" dirty="0" err="1"/>
              <a:t>See</a:t>
            </a:r>
            <a:r>
              <a:rPr lang="fi-FI" sz="1200" dirty="0"/>
              <a:t> </a:t>
            </a:r>
            <a:r>
              <a:rPr lang="fi-FI" sz="1200" dirty="0" err="1"/>
              <a:t>also</a:t>
            </a:r>
            <a:r>
              <a:rPr lang="fi-FI" sz="1200" dirty="0"/>
              <a:t>: Happo, I., Karjalainen, A. &amp; Perunka, S. 2018. Osaamisen pyramidi opiskelijan henkilökohtaisen opintopolun toteutumisen tukena ammatillisessa opettajankoulutuksessa. ePooki. Oulun ammattikorkeakoulun tutkimus- ja kehitystyön julkaisut 38. </a:t>
            </a:r>
            <a:r>
              <a:rPr lang="fi-FI" sz="1200" dirty="0" err="1"/>
              <a:t>Retrieval</a:t>
            </a:r>
            <a:r>
              <a:rPr lang="fi-FI" sz="1200" dirty="0"/>
              <a:t> 3.5.2022. </a:t>
            </a:r>
            <a:r>
              <a:rPr lang="fi-FI" sz="12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http://urn.fi/urn:nbn:fi-fe2018060525272</a:t>
            </a:r>
            <a:r>
              <a:rPr lang="fi-FI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361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abba25-102e-4864-b9de-82302b4b927f">
      <Terms xmlns="http://schemas.microsoft.com/office/infopath/2007/PartnerControls"/>
    </lcf76f155ced4ddcb4097134ff3c332f>
    <TaxCatchAll xmlns="3408d95f-b7ed-41a5-b72e-28afefe5e7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5187C6FEBA32E4D8937DC84810E26F0" ma:contentTypeVersion="15" ma:contentTypeDescription="Luo uusi asiakirja." ma:contentTypeScope="" ma:versionID="676132f03e6ecaa376cd5d2488ec540b">
  <xsd:schema xmlns:xsd="http://www.w3.org/2001/XMLSchema" xmlns:xs="http://www.w3.org/2001/XMLSchema" xmlns:p="http://schemas.microsoft.com/office/2006/metadata/properties" xmlns:ns2="2aabba25-102e-4864-b9de-82302b4b927f" xmlns:ns3="3408d95f-b7ed-41a5-b72e-28afefe5e788" targetNamespace="http://schemas.microsoft.com/office/2006/metadata/properties" ma:root="true" ma:fieldsID="c46159bc6834e529b57e291933bb9a9e" ns2:_="" ns3:_="">
    <xsd:import namespace="2aabba25-102e-4864-b9de-82302b4b927f"/>
    <xsd:import namespace="3408d95f-b7ed-41a5-b72e-28afefe5e7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bba25-102e-4864-b9de-82302b4b9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80b86ec8-24f6-4ef1-8073-fe96910cb3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08d95f-b7ed-41a5-b72e-28afefe5e78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97386e1-b36c-4fcf-af22-3183789d04fb}" ma:internalName="TaxCatchAll" ma:showField="CatchAllData" ma:web="3408d95f-b7ed-41a5-b72e-28afefe5e7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0D56D0-D952-4C63-AFBB-23C8A63D1AC0}">
  <ds:schemaRefs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408d95f-b7ed-41a5-b72e-28afefe5e788"/>
    <ds:schemaRef ds:uri="2aabba25-102e-4864-b9de-82302b4b927f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7A9A471-6AC8-4375-B370-312EAB10342C}"/>
</file>

<file path=customXml/itemProps3.xml><?xml version="1.0" encoding="utf-8"?>
<ds:datastoreItem xmlns:ds="http://schemas.openxmlformats.org/officeDocument/2006/customXml" ds:itemID="{78E9A50C-540F-4524-A28A-7ACB207536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255</Words>
  <Application>Microsoft Office PowerPoint</Application>
  <PresentationFormat>Laajakuva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   The Concept Triangle of Assessment     School of Professional  Teacher Education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Luonnos amokin arviointikolmioon</dc:title>
  <dc:creator>Sirpa Perunka</dc:creator>
  <cp:lastModifiedBy>Pia Oikarinen</cp:lastModifiedBy>
  <cp:revision>32</cp:revision>
  <dcterms:created xsi:type="dcterms:W3CDTF">2022-03-22T08:53:17Z</dcterms:created>
  <dcterms:modified xsi:type="dcterms:W3CDTF">2022-05-30T07:51:01Z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0x01010055187C6FEBA32E4D8937DC84810E26F0</vt:lpwstr>
  </property>
</Properties>
</file>